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3" r:id="rId1"/>
  </p:sldMasterIdLst>
  <p:notesMasterIdLst>
    <p:notesMasterId r:id="rId10"/>
  </p:notesMasterIdLst>
  <p:sldIdLst>
    <p:sldId id="256" r:id="rId2"/>
    <p:sldId id="258" r:id="rId3"/>
    <p:sldId id="259" r:id="rId4"/>
    <p:sldId id="263" r:id="rId5"/>
    <p:sldId id="265" r:id="rId6"/>
    <p:sldId id="264" r:id="rId7"/>
    <p:sldId id="257" r:id="rId8"/>
    <p:sldId id="262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759"/>
    <p:restoredTop sz="81690"/>
  </p:normalViewPr>
  <p:slideViewPr>
    <p:cSldViewPr snapToGrid="0" snapToObjects="1">
      <p:cViewPr varScale="1">
        <p:scale>
          <a:sx n="108" d="100"/>
          <a:sy n="108" d="100"/>
        </p:scale>
        <p:origin x="156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eg>
</file>

<file path=ppt/media/image10.jpg>
</file>

<file path=ppt/media/image11.jpg>
</file>

<file path=ppt/media/image2.jpeg>
</file>

<file path=ppt/media/image3.jpe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161073C-606A-E048-A5C1-734C5949E1EB}" type="datetimeFigureOut">
              <a:rPr lang="en-US" smtClean="0"/>
              <a:t>2021-02-19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6D8D922-9B91-0D42-9180-11A996F5E0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269703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</a:t>
            </a:r>
            <a:r>
              <a:rPr lang="en-US" dirty="0" err="1"/>
              <a:t>unsplash.com</a:t>
            </a:r>
            <a:r>
              <a:rPr lang="en-US" dirty="0"/>
              <a:t>/photos/ivHVZCmm5wY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6D8D922-9B91-0D42-9180-11A996F5E0B9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514287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904DB13E-F722-4ED6-BB00-556651E9528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11" name="Rectangle 10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15" name="Rectangle 14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E26428D7-C6F3-473D-A360-A3F5C3E8728C}"/>
              </a:ext>
            </a:extLst>
          </p:cNvPr>
          <p:cNvGrpSpPr/>
          <p:nvPr/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7" name="Straight Connector 16"/>
            <p:cNvCxnSpPr/>
            <p:nvPr/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29103" y="2244830"/>
            <a:ext cx="8933796" cy="2437232"/>
          </a:xfrm>
        </p:spPr>
        <p:txBody>
          <a:bodyPr tIns="45720" bIns="45720" anchor="ctr">
            <a:normAutofit/>
          </a:bodyPr>
          <a:lstStyle>
            <a:lvl1pPr algn="ctr">
              <a:lnSpc>
                <a:spcPct val="83000"/>
              </a:lnSpc>
              <a:defRPr lang="en-US" sz="6800" b="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629101" y="4682062"/>
            <a:ext cx="8936846" cy="457201"/>
          </a:xfrm>
        </p:spPr>
        <p:txBody>
          <a:bodyPr>
            <a:normAutofit/>
          </a:bodyPr>
          <a:lstStyle>
            <a:lvl1pPr marL="0" indent="0" algn="ctr">
              <a:spcBef>
                <a:spcPts val="0"/>
              </a:spcBef>
              <a:buNone/>
              <a:defRPr sz="1800" spc="8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1600"/>
            </a:lvl2pPr>
            <a:lvl3pPr marL="914400" indent="0" algn="ctr">
              <a:buNone/>
              <a:defRPr sz="16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0" name="Date Placeholder 19"/>
          <p:cNvSpPr>
            <a:spLocks noGrp="1"/>
          </p:cNvSpPr>
          <p:nvPr>
            <p:ph type="dt" sz="half" idx="10"/>
          </p:nvPr>
        </p:nvSpPr>
        <p:spPr>
          <a:xfrm>
            <a:off x="5318760" y="1341256"/>
            <a:ext cx="1554480" cy="485546"/>
          </a:xfrm>
        </p:spPr>
        <p:txBody>
          <a:bodyPr/>
          <a:lstStyle>
            <a:lvl1pPr algn="ctr">
              <a:defRPr sz="1300" spc="0" baseline="0">
                <a:solidFill>
                  <a:srgbClr val="FFFFFF"/>
                </a:solidFill>
                <a:latin typeface="+mn-lt"/>
              </a:defRPr>
            </a:lvl1pPr>
          </a:lstStyle>
          <a:p>
            <a:fld id="{EA0C0817-A112-4847-8014-A94B7D2A4EA3}" type="datetime1">
              <a:rPr lang="en-US" smtClean="0"/>
              <a:t>2021-02-19</a:t>
            </a:fld>
            <a:endParaRPr lang="en-US" dirty="0"/>
          </a:p>
        </p:txBody>
      </p:sp>
      <p:sp>
        <p:nvSpPr>
          <p:cNvPr id="21" name="Footer Placeholder 20"/>
          <p:cNvSpPr>
            <a:spLocks noGrp="1"/>
          </p:cNvSpPr>
          <p:nvPr>
            <p:ph type="ftr" sz="quarter" idx="11"/>
          </p:nvPr>
        </p:nvSpPr>
        <p:spPr>
          <a:xfrm>
            <a:off x="1629100" y="5177408"/>
            <a:ext cx="5730295" cy="228600"/>
          </a:xfrm>
        </p:spPr>
        <p:txBody>
          <a:bodyPr/>
          <a:lstStyle>
            <a:lvl1pPr algn="l"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2" name="Slide Number Placeholder 21"/>
          <p:cNvSpPr>
            <a:spLocks noGrp="1"/>
          </p:cNvSpPr>
          <p:nvPr>
            <p:ph type="sldNum" sz="quarter" idx="12"/>
          </p:nvPr>
        </p:nvSpPr>
        <p:spPr>
          <a:xfrm>
            <a:off x="8606920" y="5177408"/>
            <a:ext cx="1955980" cy="22860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268237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4F40B7-36AB-4376-BE14-EF7004D79BB9}" type="datetime1">
              <a:rPr lang="en-US" smtClean="0"/>
              <a:t>2021-02-19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529148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91600" y="762000"/>
            <a:ext cx="2362200" cy="52578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762000"/>
            <a:ext cx="8077200" cy="52578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87CAB8-DCAE-46A5-AADA-B3FAD11A54E0}" type="datetime1">
              <a:rPr lang="en-US" smtClean="0"/>
              <a:t>2021-02-19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74107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32B432-ACDA-4023-A761-2BAB76577B62}" type="datetime1">
              <a:rPr lang="en-US" smtClean="0"/>
              <a:t>2021-02-19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21176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0A4A1889-E37C-4EC3-9E41-9DAD221CF389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3" name="Rectangle 22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24" name="Rectangle 23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30" name="Rectangle 29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29156" y="2275165"/>
            <a:ext cx="8933688" cy="2406895"/>
          </a:xfrm>
        </p:spPr>
        <p:txBody>
          <a:bodyPr anchor="ctr">
            <a:normAutofit/>
          </a:bodyPr>
          <a:lstStyle>
            <a:lvl1pPr algn="ctr">
              <a:lnSpc>
                <a:spcPct val="83000"/>
              </a:lnSpc>
              <a:defRPr lang="en-US" sz="680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1683EB04-C23E-490C-A1A6-030CF79D23C8}"/>
              </a:ext>
            </a:extLst>
          </p:cNvPr>
          <p:cNvGrpSpPr/>
          <p:nvPr/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F8A84C03-E1CA-4A4E-81D6-9BB0C335B7A0}"/>
                </a:ext>
              </a:extLst>
            </p:cNvPr>
            <p:cNvCxnSpPr/>
            <p:nvPr/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4A26FB5A-D5D1-4DAB-AC43-7F51A7F2D197}"/>
                </a:ext>
              </a:extLst>
            </p:cNvPr>
            <p:cNvCxnSpPr/>
            <p:nvPr/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49303F14-E560-4C02-94F4-B4695FE26813}"/>
                </a:ext>
              </a:extLst>
            </p:cNvPr>
            <p:cNvCxnSpPr/>
            <p:nvPr/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29156" y="4682062"/>
            <a:ext cx="8939784" cy="457200"/>
          </a:xfrm>
        </p:spPr>
        <p:txBody>
          <a:bodyPr anchor="t">
            <a:normAutofit/>
          </a:bodyPr>
          <a:lstStyle>
            <a:lvl1pPr marL="0" indent="0" algn="ctr">
              <a:buNone/>
              <a:tabLst>
                <a:tab pos="2633663" algn="l"/>
              </a:tabLst>
              <a:defRPr sz="1800">
                <a:solidFill>
                  <a:schemeClr val="tx1">
                    <a:lumMod val="95000"/>
                    <a:lumOff val="5000"/>
                  </a:schemeClr>
                </a:solidFill>
                <a:effectLst/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318760" y="1344502"/>
            <a:ext cx="1554480" cy="498781"/>
          </a:xfrm>
        </p:spPr>
        <p:txBody>
          <a:bodyPr/>
          <a:lstStyle>
            <a:lvl1pPr algn="ctr">
              <a:defRPr lang="en-US" sz="1300" kern="1200" spc="0" baseline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</a:lstStyle>
          <a:p>
            <a:fld id="{D9C646AA-F36E-4540-911D-FFFC0A0EF24A}" type="datetime1">
              <a:rPr lang="en-US" smtClean="0"/>
              <a:t>2021-02-19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629157" y="5177408"/>
            <a:ext cx="5660134" cy="228600"/>
          </a:xfrm>
        </p:spPr>
        <p:txBody>
          <a:bodyPr/>
          <a:lstStyle>
            <a:lvl1pPr algn="l"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04504" y="5177408"/>
            <a:ext cx="1958339" cy="22860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142993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66800" y="2103120"/>
            <a:ext cx="4663440" cy="374904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61760" y="2103120"/>
            <a:ext cx="4663440" cy="374904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186D26-FA5F-4637-B602-B7C2DC34CFD4}" type="datetime1">
              <a:rPr lang="en-US" smtClean="0"/>
              <a:t>2021-02-19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94448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9848" y="2074334"/>
            <a:ext cx="4663440" cy="640080"/>
          </a:xfrm>
        </p:spPr>
        <p:txBody>
          <a:bodyPr anchor="ctr">
            <a:normAutofit/>
          </a:bodyPr>
          <a:lstStyle>
            <a:lvl1pPr marL="0" indent="0" algn="l">
              <a:spcBef>
                <a:spcPts val="0"/>
              </a:spcBef>
              <a:buNone/>
              <a:defRPr sz="1900" b="1" i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69848" y="2792472"/>
            <a:ext cx="4663440" cy="3163825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58712" y="2074334"/>
            <a:ext cx="4663440" cy="640080"/>
          </a:xfrm>
        </p:spPr>
        <p:txBody>
          <a:bodyPr anchor="ctr">
            <a:normAutofit/>
          </a:bodyPr>
          <a:lstStyle>
            <a:lvl1pPr marL="0" indent="0" algn="l">
              <a:spcBef>
                <a:spcPts val="0"/>
              </a:spcBef>
              <a:buNone/>
              <a:defRPr sz="1900" b="1">
                <a:solidFill>
                  <a:schemeClr val="tx1"/>
                </a:solidFill>
              </a:defRPr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58712" y="2792471"/>
            <a:ext cx="4663440" cy="3164509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7F15D8-96D1-4781-BC50-CA8A088B2FE4}" type="datetime1">
              <a:rPr lang="en-US" smtClean="0"/>
              <a:t>2021-02-19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320175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A96C99-B8F8-4528-BD05-0E16E943DC09}" type="datetime1">
              <a:rPr lang="en-US" smtClean="0"/>
              <a:t>2021-02-19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8111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636942-C211-4B28-8DBD-C953E00AF71B}" type="datetime1">
              <a:rPr lang="en-US" smtClean="0"/>
              <a:t>2021-02-19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86566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D5E1BBF9-8BEF-4353-BA68-30AAF9EBD8D8}"/>
              </a:ext>
            </a:extLst>
          </p:cNvPr>
          <p:cNvSpPr/>
          <p:nvPr/>
        </p:nvSpPr>
        <p:spPr>
          <a:xfrm>
            <a:off x="8119870" y="237744"/>
            <a:ext cx="3826596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B941C21-2A5D-4912-AB06-1BB0C0EB6AE1}"/>
              </a:ext>
            </a:extLst>
          </p:cNvPr>
          <p:cNvSpPr/>
          <p:nvPr/>
        </p:nvSpPr>
        <p:spPr>
          <a:xfrm>
            <a:off x="8254660" y="374904"/>
            <a:ext cx="3557016" cy="6108192"/>
          </a:xfrm>
          <a:prstGeom prst="rect">
            <a:avLst/>
          </a:prstGeom>
          <a:noFill/>
          <a:ln w="63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58200" y="607392"/>
            <a:ext cx="3161963" cy="1645920"/>
          </a:xfrm>
        </p:spPr>
        <p:txBody>
          <a:bodyPr anchor="b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3200" b="0" kern="1200" cap="none" spc="0" baseline="0" dirty="0">
                <a:solidFill>
                  <a:schemeClr val="tx1"/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609600"/>
            <a:ext cx="6858000" cy="5334000"/>
          </a:xfrm>
        </p:spPr>
        <p:txBody>
          <a:bodyPr/>
          <a:lstStyle>
            <a:lvl1pPr>
              <a:defRPr sz="19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58200" y="2336800"/>
            <a:ext cx="3161963" cy="3606800"/>
          </a:xfrm>
        </p:spPr>
        <p:txBody>
          <a:bodyPr>
            <a:normAutofit/>
          </a:bodyPr>
          <a:lstStyle>
            <a:lvl1pPr marL="0" indent="0">
              <a:lnSpc>
                <a:spcPct val="110000"/>
              </a:lnSpc>
              <a:spcBef>
                <a:spcPts val="800"/>
              </a:spcBef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>
          <a:xfrm>
            <a:off x="5588000" y="6035040"/>
            <a:ext cx="1955800" cy="36576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7E8D12A6-918A-48BD-8CB9-CA713993B0EA}" type="datetime1">
              <a:rPr lang="en-US" smtClean="0"/>
              <a:t>2021-02-19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685801" y="6035040"/>
            <a:ext cx="4584700" cy="365760"/>
          </a:xfrm>
        </p:spPr>
        <p:txBody>
          <a:bodyPr/>
          <a:lstStyle>
            <a:lvl1pPr algn="l">
              <a:defRPr/>
            </a:lvl1pPr>
          </a:lstStyle>
          <a:p>
            <a:endParaRPr lang="en-US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>
          <a:xfrm>
            <a:off x="10396728" y="6035040"/>
            <a:ext cx="1223435" cy="36576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64048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E687CA98-D9C7-497F-A1DA-7D22F8753BCE}"/>
              </a:ext>
            </a:extLst>
          </p:cNvPr>
          <p:cNvSpPr/>
          <p:nvPr/>
        </p:nvSpPr>
        <p:spPr>
          <a:xfrm>
            <a:off x="8119870" y="237744"/>
            <a:ext cx="3826596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28599" y="237744"/>
            <a:ext cx="7696201" cy="6382512"/>
          </a:xfr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662337" y="6035040"/>
            <a:ext cx="2071963" cy="365760"/>
          </a:xfrm>
        </p:spPr>
        <p:txBody>
          <a:bodyPr/>
          <a:lstStyle>
            <a:lvl1pPr>
              <a:defRPr b="1">
                <a:solidFill>
                  <a:srgbClr val="FFFFFF"/>
                </a:solidFill>
                <a:effectLst>
                  <a:outerShdw blurRad="19050" dist="635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fld id="{E778CE86-875F-4587-BCF6-FA054AFC0D53}" type="datetime1">
              <a:rPr lang="en-US" smtClean="0"/>
              <a:pPr/>
              <a:t>2021-02-19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12648" y="6035040"/>
            <a:ext cx="4588002" cy="365760"/>
          </a:xfrm>
        </p:spPr>
        <p:txBody>
          <a:bodyPr/>
          <a:lstStyle>
            <a:lvl1pPr marL="0" algn="r" defTabSz="914400" rtl="0" eaLnBrk="1" latinLnBrk="0" hangingPunct="1">
              <a:defRPr lang="en-US" sz="1000" b="1" kern="1200" dirty="0">
                <a:solidFill>
                  <a:srgbClr val="FFFFFF"/>
                </a:solidFill>
                <a:effectLst>
                  <a:outerShdw blurRad="19050" dist="6350" dir="2700000" algn="tl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lvl1pPr>
          </a:lstStyle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396728" y="6035040"/>
            <a:ext cx="1225296" cy="365760"/>
          </a:xfrm>
        </p:spPr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8B3D8CC-BB13-41A5-8F34-B8E84A4F9534}"/>
              </a:ext>
            </a:extLst>
          </p:cNvPr>
          <p:cNvSpPr/>
          <p:nvPr/>
        </p:nvSpPr>
        <p:spPr>
          <a:xfrm>
            <a:off x="8254660" y="374904"/>
            <a:ext cx="3557016" cy="6108192"/>
          </a:xfrm>
          <a:prstGeom prst="rect">
            <a:avLst/>
          </a:prstGeom>
          <a:noFill/>
          <a:ln w="63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77250" y="603504"/>
            <a:ext cx="3144774" cy="1645920"/>
          </a:xfrm>
        </p:spPr>
        <p:txBody>
          <a:bodyPr anchor="b">
            <a:noAutofit/>
          </a:bodyPr>
          <a:lstStyle>
            <a:lvl1pPr algn="l">
              <a:lnSpc>
                <a:spcPct val="100000"/>
              </a:lnSpc>
              <a:defRPr sz="3200" b="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77250" y="2386584"/>
            <a:ext cx="3144774" cy="3511296"/>
          </a:xfrm>
        </p:spPr>
        <p:txBody>
          <a:bodyPr>
            <a:normAutofit/>
          </a:bodyPr>
          <a:lstStyle>
            <a:lvl1pPr marL="0" indent="0" algn="l">
              <a:lnSpc>
                <a:spcPct val="110000"/>
              </a:lnSpc>
              <a:spcBef>
                <a:spcPts val="800"/>
              </a:spcBef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7411076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E94681D-2A4C-4A8D-B9B5-31D440D0328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234696" y="237744"/>
            <a:ext cx="11722608" cy="6382512"/>
          </a:xfrm>
          <a:prstGeom prst="rect">
            <a:avLst/>
          </a:prstGeom>
          <a:solidFill>
            <a:schemeClr val="bg1">
              <a:lumMod val="75000"/>
              <a:alpha val="60000"/>
            </a:schemeClr>
          </a:solidFill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8" name="Rectangle 7"/>
          <p:cNvSpPr/>
          <p:nvPr/>
        </p:nvSpPr>
        <p:spPr>
          <a:xfrm>
            <a:off x="371856" y="374904"/>
            <a:ext cx="11448288" cy="6108192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85000"/>
                <a:lumOff val="15000"/>
              </a:schemeClr>
            </a:solidFill>
            <a:prstDash val="solid"/>
            <a:miter lim="800000"/>
          </a:ln>
          <a:effectLst/>
        </p:spPr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1371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00" y="2103120"/>
            <a:ext cx="10058400" cy="38496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56794" y="6035040"/>
            <a:ext cx="2893045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F6FA2B21-3FCD-4721-B95C-427943F61125}" type="datetime1">
              <a:rPr lang="en-US" smtClean="0"/>
              <a:t>2021-02-19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66800" y="6035040"/>
            <a:ext cx="5816600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0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87000" y="6035040"/>
            <a:ext cx="838200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43305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0" r:id="rId1"/>
    <p:sldLayoutId id="2147483671" r:id="rId2"/>
    <p:sldLayoutId id="2147483672" r:id="rId3"/>
    <p:sldLayoutId id="2147483662" r:id="rId4"/>
    <p:sldLayoutId id="2147483663" r:id="rId5"/>
    <p:sldLayoutId id="2147483669" r:id="rId6"/>
    <p:sldLayoutId id="2147483664" r:id="rId7"/>
    <p:sldLayoutId id="2147483665" r:id="rId8"/>
    <p:sldLayoutId id="2147483666" r:id="rId9"/>
    <p:sldLayoutId id="2147483667" r:id="rId10"/>
    <p:sldLayoutId id="2147483668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US" sz="4400" i="0" kern="1200" cap="none" spc="0" baseline="0" dirty="0"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n-ea"/>
          <a:cs typeface="+mn-cs"/>
        </a:defRPr>
      </a:lvl1pPr>
    </p:titleStyle>
    <p:bodyStyle>
      <a:lvl1pPr marL="182880" indent="-182880" algn="l" defTabSz="914400" rtl="0" eaLnBrk="1" latinLnBrk="0" hangingPunct="1">
        <a:lnSpc>
          <a:spcPct val="100000"/>
        </a:lnSpc>
        <a:spcBef>
          <a:spcPts val="900"/>
        </a:spcBef>
        <a:spcAft>
          <a:spcPts val="0"/>
        </a:spcAft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7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5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3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30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3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7" Type="http://schemas.openxmlformats.org/officeDocument/2006/relationships/image" Target="../media/image7.png"/><Relationship Id="rId2" Type="http://schemas.openxmlformats.org/officeDocument/2006/relationships/hyperlink" Target="mailto:andy@flxsql.com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3.jpeg"/><Relationship Id="rId2" Type="http://schemas.openxmlformats.org/officeDocument/2006/relationships/hyperlink" Target="mailto:andy@flxsql.com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4B55FBB8-A0E4-499F-9F27-C7B8E5A6F90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4773"/>
          <a:stretch/>
        </p:blipFill>
        <p:spPr>
          <a:xfrm>
            <a:off x="20" y="10"/>
            <a:ext cx="12191979" cy="6857990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2644B391-9BFE-445C-A9EC-F544BB85FB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20314" y="0"/>
            <a:ext cx="6525472" cy="6858000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 w="6350" cap="sq" cmpd="sng" algn="ctr">
            <a:noFill/>
            <a:prstDash val="solid"/>
            <a:miter lim="800000"/>
          </a:ln>
          <a:effectLst/>
        </p:spPr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80F26E69-87D9-4655-AE7B-280A87AA3C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38682" y="320040"/>
            <a:ext cx="5888736" cy="6217920"/>
          </a:xfrm>
          <a:prstGeom prst="rect">
            <a:avLst/>
          </a:prstGeom>
          <a:noFill/>
          <a:ln w="6350" cap="sq" cmpd="sng" algn="ctr">
            <a:solidFill>
              <a:schemeClr val="tx1"/>
            </a:solidFill>
            <a:prstDash val="solid"/>
            <a:miter lim="800000"/>
          </a:ln>
          <a:effectLst>
            <a:softEdge rad="0"/>
          </a:effectLst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9D2E05D-D669-3E4E-A09C-78E0B680CC8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78316" y="1348844"/>
            <a:ext cx="5409468" cy="3042706"/>
          </a:xfrm>
        </p:spPr>
        <p:txBody>
          <a:bodyPr>
            <a:normAutofit/>
          </a:bodyPr>
          <a:lstStyle/>
          <a:p>
            <a:r>
              <a:rPr lang="en-US" sz="6000" dirty="0">
                <a:solidFill>
                  <a:schemeClr val="tx1"/>
                </a:solidFill>
              </a:rPr>
              <a:t>Backup Basics with </a:t>
            </a:r>
            <a:r>
              <a:rPr lang="en-US" sz="6000" dirty="0" err="1">
                <a:solidFill>
                  <a:schemeClr val="tx1"/>
                </a:solidFill>
              </a:rPr>
              <a:t>dbatools</a:t>
            </a:r>
            <a:endParaRPr lang="en-US" sz="6000" dirty="0">
              <a:solidFill>
                <a:schemeClr val="tx1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2942DE9-8901-3C4B-8962-77FE049B5B3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78316" y="4682061"/>
            <a:ext cx="5409468" cy="950976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Andy Levy</a:t>
            </a:r>
          </a:p>
          <a:p>
            <a:r>
              <a:rPr lang="en-US" dirty="0">
                <a:solidFill>
                  <a:schemeClr val="tx1"/>
                </a:solidFill>
              </a:rPr>
              <a:t>Database Administrator, </a:t>
            </a:r>
            <a:r>
              <a:rPr lang="en-US" dirty="0" err="1">
                <a:solidFill>
                  <a:schemeClr val="tx1"/>
                </a:solidFill>
              </a:rPr>
              <a:t>BRi</a:t>
            </a:r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1920090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1901E4-148B-814C-A845-774EE2A62C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About Me</a:t>
            </a:r>
          </a:p>
        </p:txBody>
      </p:sp>
      <p:sp>
        <p:nvSpPr>
          <p:cNvPr id="4" name="Text Placeholder 5">
            <a:extLst>
              <a:ext uri="{FF2B5EF4-FFF2-40B4-BE49-F238E27FC236}">
                <a16:creationId xmlns:a16="http://schemas.microsoft.com/office/drawing/2014/main" id="{EB4A3D60-E067-CC4E-89A1-C673B4685EE2}"/>
              </a:ext>
            </a:extLst>
          </p:cNvPr>
          <p:cNvSpPr txBox="1">
            <a:spLocks/>
          </p:cNvSpPr>
          <p:nvPr/>
        </p:nvSpPr>
        <p:spPr>
          <a:xfrm>
            <a:off x="829517" y="2293143"/>
            <a:ext cx="5266483" cy="5207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3600" dirty="0">
                <a:latin typeface="+mj-lt"/>
              </a:rPr>
              <a:t>Stuff I Do</a:t>
            </a:r>
          </a:p>
        </p:txBody>
      </p:sp>
      <p:sp>
        <p:nvSpPr>
          <p:cNvPr id="5" name="Text Placeholder 6">
            <a:extLst>
              <a:ext uri="{FF2B5EF4-FFF2-40B4-BE49-F238E27FC236}">
                <a16:creationId xmlns:a16="http://schemas.microsoft.com/office/drawing/2014/main" id="{34B187A3-EC2A-5242-8012-0E850F0C3F27}"/>
              </a:ext>
            </a:extLst>
          </p:cNvPr>
          <p:cNvSpPr txBox="1">
            <a:spLocks/>
          </p:cNvSpPr>
          <p:nvPr/>
        </p:nvSpPr>
        <p:spPr>
          <a:xfrm>
            <a:off x="6571606" y="2161927"/>
            <a:ext cx="5266483" cy="520700"/>
          </a:xfrm>
          <a:prstGeom prst="rect">
            <a:avLst/>
          </a:prstGeom>
        </p:spPr>
        <p:txBody>
          <a:bodyPr/>
          <a:lstStyle>
            <a:lvl1pPr marL="182880" indent="-182880" algn="l" defTabSz="914400" rtl="0" eaLnBrk="1" latinLnBrk="0" hangingPunct="1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280160" indent="-18288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00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00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200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500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3600" dirty="0">
                <a:latin typeface="+mj-lt"/>
              </a:rPr>
              <a:t>Contact</a:t>
            </a:r>
          </a:p>
        </p:txBody>
      </p:sp>
      <p:sp>
        <p:nvSpPr>
          <p:cNvPr id="6" name="Text Placeholder 7">
            <a:extLst>
              <a:ext uri="{FF2B5EF4-FFF2-40B4-BE49-F238E27FC236}">
                <a16:creationId xmlns:a16="http://schemas.microsoft.com/office/drawing/2014/main" id="{233DEFE6-5D6D-1F41-8C19-439512D337AC}"/>
              </a:ext>
            </a:extLst>
          </p:cNvPr>
          <p:cNvSpPr txBox="1">
            <a:spLocks/>
          </p:cNvSpPr>
          <p:nvPr/>
        </p:nvSpPr>
        <p:spPr>
          <a:xfrm>
            <a:off x="829517" y="2813843"/>
            <a:ext cx="5266483" cy="2177453"/>
          </a:xfrm>
          <a:prstGeom prst="rect">
            <a:avLst/>
          </a:prstGeom>
        </p:spPr>
        <p:txBody>
          <a:bodyPr/>
          <a:lstStyle>
            <a:lvl1pPr marL="182880" indent="-182880" algn="l" defTabSz="914400" rtl="0" eaLnBrk="1" latinLnBrk="0" hangingPunct="1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280160" indent="-18288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00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00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200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500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3200" dirty="0"/>
              <a:t>Database Administrator</a:t>
            </a:r>
          </a:p>
          <a:p>
            <a:pPr marL="0" indent="0">
              <a:buNone/>
            </a:pPr>
            <a:r>
              <a:rPr lang="en-US" sz="3200" dirty="0" err="1"/>
              <a:t>dbatools</a:t>
            </a:r>
            <a:r>
              <a:rPr lang="en-US" sz="3200" dirty="0"/>
              <a:t> contributor</a:t>
            </a:r>
          </a:p>
          <a:p>
            <a:pPr marL="0" indent="0">
              <a:buNone/>
            </a:pPr>
            <a:r>
              <a:rPr lang="en-US" sz="3200" dirty="0"/>
              <a:t>User Group Leader</a:t>
            </a:r>
          </a:p>
          <a:p>
            <a:pPr marL="0" indent="0">
              <a:buNone/>
            </a:pPr>
            <a:r>
              <a:rPr lang="en-US" sz="3200" dirty="0"/>
              <a:t>SQL Saturday Organizer</a:t>
            </a:r>
          </a:p>
        </p:txBody>
      </p:sp>
      <p:sp>
        <p:nvSpPr>
          <p:cNvPr id="7" name="Text Placeholder 8">
            <a:extLst>
              <a:ext uri="{FF2B5EF4-FFF2-40B4-BE49-F238E27FC236}">
                <a16:creationId xmlns:a16="http://schemas.microsoft.com/office/drawing/2014/main" id="{8849A3D2-8DBB-EE4C-9770-18185D2AEF60}"/>
              </a:ext>
            </a:extLst>
          </p:cNvPr>
          <p:cNvSpPr txBox="1">
            <a:spLocks/>
          </p:cNvSpPr>
          <p:nvPr/>
        </p:nvSpPr>
        <p:spPr>
          <a:xfrm>
            <a:off x="6690341" y="2813967"/>
            <a:ext cx="5001987" cy="2410215"/>
          </a:xfrm>
          <a:prstGeom prst="rect">
            <a:avLst/>
          </a:prstGeom>
        </p:spPr>
        <p:txBody>
          <a:bodyPr/>
          <a:lstStyle>
            <a:lvl1pPr marL="182880" indent="-182880" algn="l" defTabSz="914400" rtl="0" eaLnBrk="1" latinLnBrk="0" hangingPunct="1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280160" indent="-18288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00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00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200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500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Garamond" pitchFamily="18" charset="0"/>
              <a:buNone/>
              <a:defRPr sz="9600"/>
            </a:pPr>
            <a:r>
              <a:rPr lang="en-US" sz="3200" dirty="0"/>
              <a:t>https://</a:t>
            </a:r>
            <a:r>
              <a:rPr lang="en-US" sz="3200" dirty="0" err="1"/>
              <a:t>flxsql.com</a:t>
            </a:r>
            <a:r>
              <a:rPr lang="en-US" sz="3200" dirty="0"/>
              <a:t>/</a:t>
            </a:r>
          </a:p>
          <a:p>
            <a:pPr marL="0" indent="0">
              <a:buFont typeface="Garamond" pitchFamily="18" charset="0"/>
              <a:buNone/>
              <a:defRPr sz="9600"/>
            </a:pPr>
            <a:r>
              <a:rPr lang="en-US" sz="3200" u="sng" dirty="0">
                <a:hlinkClick r:id="rId2"/>
              </a:rPr>
              <a:t>andy@flxsql.com</a:t>
            </a:r>
          </a:p>
          <a:p>
            <a:pPr marL="0" indent="0">
              <a:buFont typeface="Garamond" pitchFamily="18" charset="0"/>
              <a:buNone/>
              <a:defRPr sz="9600"/>
            </a:pPr>
            <a:r>
              <a:rPr lang="en-US" sz="3200" dirty="0"/>
              <a:t>@</a:t>
            </a:r>
            <a:r>
              <a:rPr lang="en-US" sz="3200" dirty="0" err="1"/>
              <a:t>alevyinroc</a:t>
            </a:r>
            <a:endParaRPr lang="en-US" sz="3200" dirty="0"/>
          </a:p>
          <a:p>
            <a:endParaRPr lang="en-US" sz="3200" dirty="0"/>
          </a:p>
        </p:txBody>
      </p:sp>
      <p:pic>
        <p:nvPicPr>
          <p:cNvPr id="8" name="social media profile pic.jpg" descr="social media profile pic.jpg">
            <a:extLst>
              <a:ext uri="{FF2B5EF4-FFF2-40B4-BE49-F238E27FC236}">
                <a16:creationId xmlns:a16="http://schemas.microsoft.com/office/drawing/2014/main" id="{E689FD13-BB46-3144-BA2B-E75E377EDA9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32759" y="338252"/>
            <a:ext cx="2405330" cy="2136471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9" name="Group 8">
            <a:extLst>
              <a:ext uri="{FF2B5EF4-FFF2-40B4-BE49-F238E27FC236}">
                <a16:creationId xmlns:a16="http://schemas.microsoft.com/office/drawing/2014/main" id="{52CEF511-C00A-9D41-9BE9-9EE9573482CF}"/>
              </a:ext>
            </a:extLst>
          </p:cNvPr>
          <p:cNvGrpSpPr/>
          <p:nvPr/>
        </p:nvGrpSpPr>
        <p:grpSpPr>
          <a:xfrm>
            <a:off x="4024052" y="4967762"/>
            <a:ext cx="4370379" cy="1770161"/>
            <a:chOff x="3823034" y="3907991"/>
            <a:chExt cx="8873198" cy="3593965"/>
          </a:xfrm>
        </p:grpSpPr>
        <p:pic>
          <p:nvPicPr>
            <p:cNvPr id="10" name="In-2C-128px-R.png" descr="In-2C-128px-R.png">
              <a:extLst>
                <a:ext uri="{FF2B5EF4-FFF2-40B4-BE49-F238E27FC236}">
                  <a16:creationId xmlns:a16="http://schemas.microsoft.com/office/drawing/2014/main" id="{E50DB125-6B40-3140-B4AA-24990F78CFD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823034" y="4892173"/>
              <a:ext cx="1765301" cy="1625601"/>
            </a:xfrm>
            <a:prstGeom prst="rect">
              <a:avLst/>
            </a:prstGeom>
            <a:ln w="12700">
              <a:miter lim="400000"/>
            </a:ln>
          </p:spPr>
        </p:pic>
        <p:pic>
          <p:nvPicPr>
            <p:cNvPr id="11" name="Twitter_Logo_Blue.png" descr="Twitter_Logo_Blue.png">
              <a:extLst>
                <a:ext uri="{FF2B5EF4-FFF2-40B4-BE49-F238E27FC236}">
                  <a16:creationId xmlns:a16="http://schemas.microsoft.com/office/drawing/2014/main" id="{4BEBB44A-96C6-2341-9868-8D7AC37A8F46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5614737" y="4428602"/>
              <a:ext cx="2552742" cy="2552743"/>
            </a:xfrm>
            <a:prstGeom prst="rect">
              <a:avLst/>
            </a:prstGeom>
            <a:ln w="12700">
              <a:miter lim="400000"/>
            </a:ln>
          </p:spPr>
        </p:pic>
        <p:pic>
          <p:nvPicPr>
            <p:cNvPr id="12" name="Slack_Mark_Web.png" descr="Slack_Mark_Web.png">
              <a:extLst>
                <a:ext uri="{FF2B5EF4-FFF2-40B4-BE49-F238E27FC236}">
                  <a16:creationId xmlns:a16="http://schemas.microsoft.com/office/drawing/2014/main" id="{B76B66C4-6CA4-1841-AD9D-44A2F6348E47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7279105" y="3907991"/>
              <a:ext cx="3593966" cy="3593965"/>
            </a:xfrm>
            <a:prstGeom prst="rect">
              <a:avLst/>
            </a:prstGeom>
            <a:ln w="12700">
              <a:miter lim="400000"/>
            </a:ln>
          </p:spPr>
        </p:pic>
        <p:pic>
          <p:nvPicPr>
            <p:cNvPr id="13" name="Octocat.png" descr="Octocat.png">
              <a:extLst>
                <a:ext uri="{FF2B5EF4-FFF2-40B4-BE49-F238E27FC236}">
                  <a16:creationId xmlns:a16="http://schemas.microsoft.com/office/drawing/2014/main" id="{F23122F3-161D-804F-A5BE-C5E76D466BE0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10143489" y="4643990"/>
              <a:ext cx="2552743" cy="2121968"/>
            </a:xfrm>
            <a:prstGeom prst="rect">
              <a:avLst/>
            </a:prstGeom>
            <a:ln w="12700">
              <a:miter lim="400000"/>
            </a:ln>
          </p:spPr>
        </p:pic>
      </p:grpSp>
    </p:spTree>
    <p:extLst>
      <p:ext uri="{BB962C8B-B14F-4D97-AF65-F5344CB8AC3E}">
        <p14:creationId xmlns:p14="http://schemas.microsoft.com/office/powerpoint/2010/main" val="26283921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3000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2999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904DB13E-F722-4ED6-BB00-556651E952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1E8D93C5-28EB-42D0-86CE-D804955653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AB1B1E7D-F76D-4744-AF85-239E6998A4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3BB65211-00DB-45B6-A223-033B2D19CB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E26428D7-C6F3-473D-A360-A3F5C3E872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14DF524F-3FEF-4236-90C6-820E876A94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2400A003-1BE9-49C2-8E57-DCD9B870FC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83BF0991-F9A1-4282-99DB-92D70239F6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8" name="Rectangle 27">
            <a:extLst>
              <a:ext uri="{FF2B5EF4-FFF2-40B4-BE49-F238E27FC236}">
                <a16:creationId xmlns:a16="http://schemas.microsoft.com/office/drawing/2014/main" id="{EA4E4267-CAF0-4C38-8DC6-CD3B1A9F04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002">
            <a:schemeClr val="lt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0EE3ACC5-126D-4BA4-8B45-7F0B5B839C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2384"/>
            <a:ext cx="12192000" cy="6858000"/>
          </a:xfrm>
          <a:prstGeom prst="rect">
            <a:avLst/>
          </a:prstGeom>
          <a:blipFill dpi="0" rotWithShape="1">
            <a:blip r:embed="rId2">
              <a:alphaModFix amt="40000"/>
              <a:duotone>
                <a:schemeClr val="accent1">
                  <a:shade val="45000"/>
                  <a:satMod val="135000"/>
                </a:schemeClr>
                <a:prstClr val="white"/>
              </a:duotone>
            </a:blip>
            <a:srcRect/>
            <a:tile tx="-133350" ty="330200" sx="85000" sy="85000" flip="xy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AB2868F7-FE10-4289-A5BD-90763C7A2F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2193866" cy="6858000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BD94142C-10EE-487C-A327-404FDF358F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56197" y="643464"/>
            <a:ext cx="4143830" cy="5566305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5F7FAC2D-7A74-4939-A917-A1A5AF9356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21587" y="806860"/>
            <a:ext cx="3813048" cy="5239512"/>
          </a:xfrm>
          <a:prstGeom prst="rect">
            <a:avLst/>
          </a:prstGeom>
          <a:noFill/>
          <a:ln w="6350" cap="sq" cmpd="sng" algn="ctr">
            <a:solidFill>
              <a:schemeClr val="bg1"/>
            </a:solidFill>
            <a:prstDash val="solid"/>
            <a:miter lim="800000"/>
          </a:ln>
          <a:effectLst/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95F7BD6-2277-C946-91CC-CB1EFF86A9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1587" y="1739648"/>
            <a:ext cx="3813048" cy="988897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lnSpc>
                <a:spcPct val="83000"/>
              </a:lnSpc>
            </a:pPr>
            <a:r>
              <a:rPr lang="en-US" sz="4800" cap="all" spc="-100" dirty="0">
                <a:solidFill>
                  <a:schemeClr val="bg1"/>
                </a:solidFill>
              </a:rPr>
              <a:t>I</a:t>
            </a: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BA53A868-C420-4BAE-9244-EC162AF05C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767992" y="640856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C2686EF3-81CC-419F-96C3-002A758803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882292" y="640855"/>
            <a:ext cx="0" cy="640080"/>
          </a:xfrm>
          <a:prstGeom prst="line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rgbClr val="FFFFFF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F8D93CCA-A85E-4529-A6F0-8BB54D27BC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3573932" y="640855"/>
            <a:ext cx="0" cy="640080"/>
          </a:xfrm>
          <a:prstGeom prst="line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rgbClr val="FFFFFF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1ECFA516-C18C-41AE-AFF2-A0D0A59C9E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882292" y="1286150"/>
            <a:ext cx="1691640" cy="0"/>
          </a:xfrm>
          <a:prstGeom prst="line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rgbClr val="FFFFFF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Picture 9" descr="SQL Saturday Albany presentation setion">
            <a:extLst>
              <a:ext uri="{FF2B5EF4-FFF2-40B4-BE49-F238E27FC236}">
                <a16:creationId xmlns:a16="http://schemas.microsoft.com/office/drawing/2014/main" id="{6B643043-7B88-F345-BCF2-E17A8C90C66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39253" y="254854"/>
            <a:ext cx="5986671" cy="6385786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3576ADE6-B6AB-AF40-BBFC-3E07B75EC6A7}"/>
              </a:ext>
            </a:extLst>
          </p:cNvPr>
          <p:cNvSpPr txBox="1"/>
          <p:nvPr/>
        </p:nvSpPr>
        <p:spPr>
          <a:xfrm>
            <a:off x="819721" y="2516743"/>
            <a:ext cx="3814914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cap="all" spc="-100" dirty="0">
                <a:solidFill>
                  <a:schemeClr val="bg1"/>
                </a:solidFill>
              </a:rPr>
              <a:t>Like</a:t>
            </a:r>
            <a:br>
              <a:rPr lang="en-US" sz="4800" cap="all" spc="-100" dirty="0">
                <a:solidFill>
                  <a:schemeClr val="bg1"/>
                </a:solidFill>
              </a:rPr>
            </a:br>
            <a:r>
              <a:rPr lang="en-US" sz="4800" cap="all" spc="-100" dirty="0">
                <a:solidFill>
                  <a:schemeClr val="bg1"/>
                </a:solidFill>
                <a:latin typeface="+mj-lt"/>
              </a:rPr>
              <a:t>Backups</a:t>
            </a:r>
            <a:endParaRPr lang="en-US" sz="4800" dirty="0">
              <a:latin typeface="+mj-lt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9F5EB50A-8F71-AB47-99F9-C51809BA54AB}"/>
              </a:ext>
            </a:extLst>
          </p:cNvPr>
          <p:cNvSpPr txBox="1"/>
          <p:nvPr/>
        </p:nvSpPr>
        <p:spPr>
          <a:xfrm>
            <a:off x="821588" y="2514696"/>
            <a:ext cx="381304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b="1" cap="all" spc="-100" dirty="0">
                <a:solidFill>
                  <a:schemeClr val="bg1"/>
                </a:solidFill>
              </a:rPr>
              <a:t>Really</a:t>
            </a:r>
            <a:endParaRPr lang="en-US" sz="4800" b="1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54911192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1" presetClass="entr" presetSubtype="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7" fill="hold">
                          <p:stCondLst>
                            <p:cond delay="indefinite"/>
                          </p:stCondLst>
                          <p:childTnLst>
                            <p:par>
                              <p:cTn id="8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9" presetID="42" presetClass="path" presetSubtype="0" accel="50000" decel="50000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2.29167E-6 0 L 2.29167E-6 0.11458 " pathEditMode="relative" rAng="0" ptsTypes="AA">
                                          <p:cBhvr>
                                            <p:cTn id="10" dur="20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0" y="5718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11" presetID="2" presetClass="entr" presetSubtype="8" fill="hold" grpId="0" nodeType="withEffect" p14:presetBounceEnd="50000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1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13" dur="10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14" dur="10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1" grpId="0"/>
          <p:bldP spid="31" grpId="0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1" presetClass="entr" presetSubtype="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7" fill="hold">
                          <p:stCondLst>
                            <p:cond delay="indefinite"/>
                          </p:stCondLst>
                          <p:childTnLst>
                            <p:par>
                              <p:cTn id="8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9" presetID="42" presetClass="path" presetSubtype="0" accel="50000" decel="50000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2.29167E-6 0 L 2.29167E-6 0.11458 " pathEditMode="relative" rAng="0" ptsTypes="AA">
                                          <p:cBhvr>
                                            <p:cTn id="10" dur="20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0" y="5718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11" presetID="2" presetClass="entr" presetSubtype="8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1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3" dur="10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4" dur="10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1" grpId="0"/>
          <p:bldP spid="31" grpId="0"/>
        </p:bldLst>
      </p:timing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660B96-D10A-45CD-8F23-6954D23362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Script?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001C9C-F99B-4864-B172-1D4127D812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4800" dirty="0"/>
              <a:t>Clicks don’t scale</a:t>
            </a:r>
          </a:p>
          <a:p>
            <a:r>
              <a:rPr lang="en-US" sz="4800" dirty="0"/>
              <a:t>Clicks aren’t reproducible</a:t>
            </a:r>
          </a:p>
          <a:p>
            <a:r>
              <a:rPr lang="en-US" sz="4800" dirty="0"/>
              <a:t>Code becomes documentation</a:t>
            </a:r>
          </a:p>
        </p:txBody>
      </p:sp>
    </p:spTree>
    <p:extLst>
      <p:ext uri="{BB962C8B-B14F-4D97-AF65-F5344CB8AC3E}">
        <p14:creationId xmlns:p14="http://schemas.microsoft.com/office/powerpoint/2010/main" val="40985228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660B96-D10A-45CD-8F23-6954D23362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</a:t>
            </a:r>
            <a:r>
              <a:rPr lang="en-US" dirty="0" err="1"/>
              <a:t>Powershell</a:t>
            </a:r>
            <a:r>
              <a:rPr lang="en-US" dirty="0"/>
              <a:t>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001C9C-F99B-4864-B172-1D4127D812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4800" dirty="0"/>
              <a:t>Integration with the whole platform</a:t>
            </a:r>
          </a:p>
        </p:txBody>
      </p:sp>
      <p:pic>
        <p:nvPicPr>
          <p:cNvPr id="4" name="Picture 3" descr="Text&#10;&#10;Description automatically generated">
            <a:extLst>
              <a:ext uri="{FF2B5EF4-FFF2-40B4-BE49-F238E27FC236}">
                <a16:creationId xmlns:a16="http://schemas.microsoft.com/office/drawing/2014/main" id="{981402E1-A8C0-49B3-99EE-6E20953D43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66869" y="1611441"/>
            <a:ext cx="6458262" cy="48436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01816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779075-D380-4440-A423-EDD7DF91F3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</a:t>
            </a:r>
            <a:r>
              <a:rPr lang="en-US" dirty="0" err="1"/>
              <a:t>dbatools</a:t>
            </a:r>
            <a:r>
              <a:rPr lang="en-US" dirty="0"/>
              <a:t>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DD788F-78D7-4F99-ADD3-5264DF7423F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6800" y="1728788"/>
            <a:ext cx="10058400" cy="4223956"/>
          </a:xfrm>
        </p:spPr>
        <p:txBody>
          <a:bodyPr>
            <a:noAutofit/>
          </a:bodyPr>
          <a:lstStyle/>
          <a:p>
            <a:r>
              <a:rPr lang="en-US" sz="4400" dirty="0"/>
              <a:t>Community-driven</a:t>
            </a:r>
          </a:p>
          <a:p>
            <a:r>
              <a:rPr lang="en-US" sz="4400" dirty="0"/>
              <a:t>Open Source</a:t>
            </a:r>
          </a:p>
          <a:p>
            <a:r>
              <a:rPr lang="en-US" sz="4400" dirty="0"/>
              <a:t>Broad compatibility</a:t>
            </a:r>
          </a:p>
          <a:p>
            <a:r>
              <a:rPr lang="en-US" sz="4400" dirty="0"/>
              <a:t>Well-tested</a:t>
            </a:r>
          </a:p>
          <a:p>
            <a:r>
              <a:rPr lang="en-US" sz="4400" dirty="0"/>
              <a:t>Well-documented</a:t>
            </a:r>
          </a:p>
          <a:p>
            <a:r>
              <a:rPr lang="en-US" sz="4400"/>
              <a:t>594 </a:t>
            </a:r>
            <a:r>
              <a:rPr lang="en-US" sz="4400" dirty="0"/>
              <a:t>functions!</a:t>
            </a:r>
          </a:p>
        </p:txBody>
      </p:sp>
    </p:spTree>
    <p:extLst>
      <p:ext uri="{BB962C8B-B14F-4D97-AF65-F5344CB8AC3E}">
        <p14:creationId xmlns:p14="http://schemas.microsoft.com/office/powerpoint/2010/main" val="42784595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904DB13E-F722-4ED6-BB00-556651E952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1419E3D9-C5FB-41A9-B6D2-DFB210BB62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67909BF-1DF7-4ACE-8F58-6CF719BB27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89E8BEDB-0BBC-4F21-9CFB-8530D664C3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E26428D7-C6F3-473D-A360-A3F5C3E872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51D6D676-6F2F-4446-9935-2D8D0382147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E9BAEA2B-9C25-4B43-8C9A-A9D0C3E9B15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21FC5F3A-7F1A-4EE8-A913-C8E96ACC3C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3" name="Rectangle 22">
            <a:extLst>
              <a:ext uri="{FF2B5EF4-FFF2-40B4-BE49-F238E27FC236}">
                <a16:creationId xmlns:a16="http://schemas.microsoft.com/office/drawing/2014/main" id="{420551B3-B4DA-48EE-988C-4FAEAEB5CE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 descr="A picture containing sky, outdoor, dirt, farm machine&#10;&#10;Description automatically generated">
            <a:extLst>
              <a:ext uri="{FF2B5EF4-FFF2-40B4-BE49-F238E27FC236}">
                <a16:creationId xmlns:a16="http://schemas.microsoft.com/office/drawing/2014/main" id="{9BD6DFC6-F8F3-0249-8A5C-95E42BE1C92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t="15730"/>
          <a:stretch/>
        </p:blipFill>
        <p:spPr>
          <a:xfrm>
            <a:off x="20" y="-22"/>
            <a:ext cx="12191977" cy="6858022"/>
          </a:xfrm>
          <a:prstGeom prst="rect">
            <a:avLst/>
          </a:prstGeom>
        </p:spPr>
      </p:pic>
      <p:sp>
        <p:nvSpPr>
          <p:cNvPr id="25" name="Rectangle 24">
            <a:extLst>
              <a:ext uri="{FF2B5EF4-FFF2-40B4-BE49-F238E27FC236}">
                <a16:creationId xmlns:a16="http://schemas.microsoft.com/office/drawing/2014/main" id="{D5B012D8-7F27-4758-9AC6-C889B154BD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1103377" y="1100316"/>
            <a:ext cx="6858003" cy="4657347"/>
          </a:xfrm>
          <a:prstGeom prst="rect">
            <a:avLst/>
          </a:prstGeom>
          <a:gradFill flip="none" rotWithShape="1">
            <a:gsLst>
              <a:gs pos="48000">
                <a:schemeClr val="tx1">
                  <a:alpha val="24000"/>
                </a:schemeClr>
              </a:gs>
              <a:gs pos="85000">
                <a:schemeClr val="tx1">
                  <a:alpha val="45000"/>
                </a:schemeClr>
              </a:gs>
              <a:gs pos="0">
                <a:schemeClr val="tx1">
                  <a:alpha val="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3839A8D-903D-024D-A7FF-832B900A8E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6" y="643467"/>
            <a:ext cx="5452529" cy="3569242"/>
          </a:xfr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83000"/>
              </a:lnSpc>
            </a:pPr>
            <a:r>
              <a:rPr lang="en-US" sz="6000" cap="all" spc="-100">
                <a:solidFill>
                  <a:schemeClr val="bg1"/>
                </a:solidFill>
              </a:rPr>
              <a:t>Demo Time!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4063B759-00FC-46D1-9898-8E8625268F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731935" y="1397930"/>
            <a:ext cx="6858003" cy="4062128"/>
          </a:xfrm>
          <a:prstGeom prst="rect">
            <a:avLst/>
          </a:prstGeom>
          <a:gradFill flip="none" rotWithShape="1">
            <a:gsLst>
              <a:gs pos="48000">
                <a:schemeClr val="tx1">
                  <a:alpha val="24000"/>
                </a:schemeClr>
              </a:gs>
              <a:gs pos="85000">
                <a:schemeClr val="tx1">
                  <a:alpha val="45000"/>
                </a:schemeClr>
              </a:gs>
              <a:gs pos="0">
                <a:schemeClr val="tx1">
                  <a:alpha val="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037060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9DF3BF-8039-EE47-A7E5-B101BFD1A1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 You!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F71DD0-7708-4944-941A-F632BB38306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SzTx/>
              <a:buNone/>
              <a:defRPr sz="9600"/>
            </a:pPr>
            <a:r>
              <a:rPr lang="en-US" sz="4800" dirty="0"/>
              <a:t>https://</a:t>
            </a:r>
            <a:r>
              <a:rPr lang="en-US" sz="4800" dirty="0" err="1"/>
              <a:t>flxsql.com</a:t>
            </a:r>
            <a:r>
              <a:rPr lang="en-US" sz="4800" dirty="0"/>
              <a:t>/</a:t>
            </a:r>
          </a:p>
          <a:p>
            <a:pPr marL="0" indent="0">
              <a:buSzTx/>
              <a:buNone/>
              <a:defRPr sz="9600"/>
            </a:pPr>
            <a:r>
              <a:rPr lang="en-US" sz="4800" u="sng" dirty="0">
                <a:hlinkClick r:id="rId2"/>
              </a:rPr>
              <a:t>andy@flxsql.com</a:t>
            </a:r>
          </a:p>
          <a:p>
            <a:pPr marL="0" indent="0">
              <a:buSzTx/>
              <a:buNone/>
              <a:defRPr sz="9600"/>
            </a:pPr>
            <a:r>
              <a:rPr lang="en-US" sz="4800" dirty="0"/>
              <a:t>@</a:t>
            </a:r>
            <a:r>
              <a:rPr lang="en-US" sz="4800" dirty="0" err="1"/>
              <a:t>alevyinroc</a:t>
            </a:r>
            <a:endParaRPr lang="en-US" sz="4800" dirty="0"/>
          </a:p>
        </p:txBody>
      </p:sp>
      <p:pic>
        <p:nvPicPr>
          <p:cNvPr id="4" name="In-2C-128px-R.png" descr="In-2C-128px-R.png">
            <a:extLst>
              <a:ext uri="{FF2B5EF4-FFF2-40B4-BE49-F238E27FC236}">
                <a16:creationId xmlns:a16="http://schemas.microsoft.com/office/drawing/2014/main" id="{C25366FC-D498-EC41-925E-7298D054867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97981" y="9067131"/>
            <a:ext cx="1765301" cy="1625601"/>
          </a:xfrm>
          <a:prstGeom prst="rect">
            <a:avLst/>
          </a:prstGeom>
          <a:ln w="12700">
            <a:miter lim="400000"/>
          </a:ln>
        </p:spPr>
      </p:pic>
      <p:pic>
        <p:nvPicPr>
          <p:cNvPr id="5" name="Twitter_Logo_Blue.png" descr="Twitter_Logo_Blue.png">
            <a:extLst>
              <a:ext uri="{FF2B5EF4-FFF2-40B4-BE49-F238E27FC236}">
                <a16:creationId xmlns:a16="http://schemas.microsoft.com/office/drawing/2014/main" id="{3F5CC647-9B4B-D94E-B14D-8089590447E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89684" y="8603560"/>
            <a:ext cx="2552742" cy="2552743"/>
          </a:xfrm>
          <a:prstGeom prst="rect">
            <a:avLst/>
          </a:prstGeom>
          <a:ln w="12700">
            <a:miter lim="400000"/>
          </a:ln>
        </p:spPr>
      </p:pic>
      <p:pic>
        <p:nvPicPr>
          <p:cNvPr id="6" name="Slack_Mark_Web.png" descr="Slack_Mark_Web.png">
            <a:extLst>
              <a:ext uri="{FF2B5EF4-FFF2-40B4-BE49-F238E27FC236}">
                <a16:creationId xmlns:a16="http://schemas.microsoft.com/office/drawing/2014/main" id="{A23C7855-C2E1-BA42-BAA8-D801BA1C28C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354052" y="8082949"/>
            <a:ext cx="3593966" cy="3593965"/>
          </a:xfrm>
          <a:prstGeom prst="rect">
            <a:avLst/>
          </a:prstGeom>
          <a:ln w="12700">
            <a:miter lim="400000"/>
          </a:ln>
        </p:spPr>
      </p:pic>
      <p:pic>
        <p:nvPicPr>
          <p:cNvPr id="7" name="Octocat.png" descr="Octocat.png">
            <a:extLst>
              <a:ext uri="{FF2B5EF4-FFF2-40B4-BE49-F238E27FC236}">
                <a16:creationId xmlns:a16="http://schemas.microsoft.com/office/drawing/2014/main" id="{DA67CD64-9C3B-A14E-9A96-0F5D0E64D9E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218436" y="8818948"/>
            <a:ext cx="2552743" cy="2121968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8" name="Group 7">
            <a:extLst>
              <a:ext uri="{FF2B5EF4-FFF2-40B4-BE49-F238E27FC236}">
                <a16:creationId xmlns:a16="http://schemas.microsoft.com/office/drawing/2014/main" id="{F112EB72-BE63-3E4B-B01B-F0122575C4B0}"/>
              </a:ext>
            </a:extLst>
          </p:cNvPr>
          <p:cNvGrpSpPr/>
          <p:nvPr/>
        </p:nvGrpSpPr>
        <p:grpSpPr>
          <a:xfrm>
            <a:off x="3910810" y="4411935"/>
            <a:ext cx="4370379" cy="1770161"/>
            <a:chOff x="3823034" y="3907991"/>
            <a:chExt cx="8873198" cy="3593965"/>
          </a:xfrm>
        </p:grpSpPr>
        <p:pic>
          <p:nvPicPr>
            <p:cNvPr id="9" name="In-2C-128px-R.png" descr="In-2C-128px-R.png">
              <a:extLst>
                <a:ext uri="{FF2B5EF4-FFF2-40B4-BE49-F238E27FC236}">
                  <a16:creationId xmlns:a16="http://schemas.microsoft.com/office/drawing/2014/main" id="{31287B52-92D9-334E-A4B7-FAE3C6C57D0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823034" y="4892173"/>
              <a:ext cx="1765301" cy="1625601"/>
            </a:xfrm>
            <a:prstGeom prst="rect">
              <a:avLst/>
            </a:prstGeom>
            <a:ln w="12700">
              <a:miter lim="400000"/>
            </a:ln>
          </p:spPr>
        </p:pic>
        <p:pic>
          <p:nvPicPr>
            <p:cNvPr id="10" name="Twitter_Logo_Blue.png" descr="Twitter_Logo_Blue.png">
              <a:extLst>
                <a:ext uri="{FF2B5EF4-FFF2-40B4-BE49-F238E27FC236}">
                  <a16:creationId xmlns:a16="http://schemas.microsoft.com/office/drawing/2014/main" id="{8E01B196-C064-2B43-9080-4F96B46AD5E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5614737" y="4428602"/>
              <a:ext cx="2552742" cy="2552743"/>
            </a:xfrm>
            <a:prstGeom prst="rect">
              <a:avLst/>
            </a:prstGeom>
            <a:ln w="12700">
              <a:miter lim="400000"/>
            </a:ln>
          </p:spPr>
        </p:pic>
        <p:pic>
          <p:nvPicPr>
            <p:cNvPr id="11" name="Slack_Mark_Web.png" descr="Slack_Mark_Web.png">
              <a:extLst>
                <a:ext uri="{FF2B5EF4-FFF2-40B4-BE49-F238E27FC236}">
                  <a16:creationId xmlns:a16="http://schemas.microsoft.com/office/drawing/2014/main" id="{1526332A-FCEF-2745-9C1C-5D6F16384E5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7279105" y="3907991"/>
              <a:ext cx="3593966" cy="3593965"/>
            </a:xfrm>
            <a:prstGeom prst="rect">
              <a:avLst/>
            </a:prstGeom>
            <a:ln w="12700">
              <a:miter lim="400000"/>
            </a:ln>
          </p:spPr>
        </p:pic>
        <p:pic>
          <p:nvPicPr>
            <p:cNvPr id="12" name="Octocat.png" descr="Octocat.png">
              <a:extLst>
                <a:ext uri="{FF2B5EF4-FFF2-40B4-BE49-F238E27FC236}">
                  <a16:creationId xmlns:a16="http://schemas.microsoft.com/office/drawing/2014/main" id="{A6A5FE9A-FC88-984C-ACAC-A9915BCC3A4E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10143489" y="4643990"/>
              <a:ext cx="2552743" cy="2121968"/>
            </a:xfrm>
            <a:prstGeom prst="rect">
              <a:avLst/>
            </a:prstGeom>
            <a:ln w="12700">
              <a:miter lim="400000"/>
            </a:ln>
          </p:spPr>
        </p:pic>
      </p:grpSp>
      <p:pic>
        <p:nvPicPr>
          <p:cNvPr id="13" name="social media profile pic.jpg" descr="social media profile pic.jpg">
            <a:extLst>
              <a:ext uri="{FF2B5EF4-FFF2-40B4-BE49-F238E27FC236}">
                <a16:creationId xmlns:a16="http://schemas.microsoft.com/office/drawing/2014/main" id="{70027E0F-8FD9-8B4B-8931-42296F69394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281189" y="453577"/>
            <a:ext cx="3514017" cy="3121233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483618216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avonVTI">
  <a:themeElements>
    <a:clrScheme name="AnalogousFromLightSeedRightStep">
      <a:dk1>
        <a:srgbClr val="000000"/>
      </a:dk1>
      <a:lt1>
        <a:srgbClr val="FFFFFF"/>
      </a:lt1>
      <a:dk2>
        <a:srgbClr val="243141"/>
      </a:dk2>
      <a:lt2>
        <a:srgbClr val="E8E2E4"/>
      </a:lt2>
      <a:accent1>
        <a:srgbClr val="81AA9C"/>
      </a:accent1>
      <a:accent2>
        <a:srgbClr val="76A8AC"/>
      </a:accent2>
      <a:accent3>
        <a:srgbClr val="88A4BF"/>
      </a:accent3>
      <a:accent4>
        <a:srgbClr val="7F84BA"/>
      </a:accent4>
      <a:accent5>
        <a:srgbClr val="A696C6"/>
      </a:accent5>
      <a:accent6>
        <a:srgbClr val="AB7FBA"/>
      </a:accent6>
      <a:hlink>
        <a:srgbClr val="AE6981"/>
      </a:hlink>
      <a:folHlink>
        <a:srgbClr val="7F7F7F"/>
      </a:folHlink>
    </a:clrScheme>
    <a:fontScheme name="Savon">
      <a:majorFont>
        <a:latin typeface="Gill Sans MT" panose="02020404030301010803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20404030301010803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Savo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5000"/>
                <a:lumMod val="105000"/>
              </a:schemeClr>
            </a:gs>
            <a:gs pos="100000">
              <a:schemeClr val="phClr">
                <a:tint val="65000"/>
                <a:satMod val="100000"/>
                <a:lumMod val="10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0000"/>
                <a:lumMod val="100000"/>
              </a:schemeClr>
            </a:gs>
            <a:gs pos="50000">
              <a:schemeClr val="phClr">
                <a:shade val="99000"/>
                <a:satMod val="105000"/>
                <a:lumMod val="100000"/>
              </a:schemeClr>
            </a:gs>
            <a:gs pos="100000">
              <a:schemeClr val="phClr">
                <a:shade val="98000"/>
                <a:satMod val="105000"/>
                <a:lumMod val="100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12700" dir="5400000" algn="ctr" rotWithShape="0">
              <a:srgbClr val="000000">
                <a:alpha val="63000"/>
              </a:srgbClr>
            </a:outerShdw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flat" dir="tl">
              <a:rot lat="0" lon="0" rev="4200000"/>
            </a:lightRig>
          </a:scene3d>
          <a:sp3d prstMaterial="flat">
            <a:bevelT w="50800" h="63500" prst="rible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0000"/>
                <a:shade val="100000"/>
                <a:satMod val="300000"/>
              </a:schemeClr>
            </a:gs>
            <a:gs pos="100000">
              <a:schemeClr val="phClr">
                <a:tint val="100000"/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tint val="95000"/>
              </a:schemeClr>
              <a:schemeClr val="phClr">
                <a:shade val="92000"/>
                <a:satMod val="115000"/>
              </a:schemeClr>
            </a:duotone>
          </a:blip>
          <a:tile tx="0" ty="0" sx="60000" sy="6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avonVTI" id="{A72E8C35-66DD-49F8-AF66-813F19B983AE}" vid="{93CCBC76-B7A1-4C3D-93EA-5CE34C4670F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283</TotalTime>
  <Words>106</Words>
  <Application>Microsoft Office PowerPoint</Application>
  <PresentationFormat>Widescreen</PresentationFormat>
  <Paragraphs>36</Paragraphs>
  <Slides>8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Calibri</vt:lpstr>
      <vt:lpstr>Garamond</vt:lpstr>
      <vt:lpstr>Gill Sans MT</vt:lpstr>
      <vt:lpstr>SavonVTI</vt:lpstr>
      <vt:lpstr>Backup Basics with dbatools</vt:lpstr>
      <vt:lpstr>About Me</vt:lpstr>
      <vt:lpstr>I</vt:lpstr>
      <vt:lpstr>Why Script?</vt:lpstr>
      <vt:lpstr>Why Powershell?</vt:lpstr>
      <vt:lpstr>Why dbatools?</vt:lpstr>
      <vt:lpstr>Demo Time!</vt:lpstr>
      <vt:lpstr>Thank You!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Backup Basics with dbatools</dc:title>
  <dc:creator>Andy Levy</dc:creator>
  <cp:lastModifiedBy>Andy Levy</cp:lastModifiedBy>
  <cp:revision>15</cp:revision>
  <dcterms:created xsi:type="dcterms:W3CDTF">2020-12-27T17:52:20Z</dcterms:created>
  <dcterms:modified xsi:type="dcterms:W3CDTF">2021-02-20T03:18:15Z</dcterms:modified>
</cp:coreProperties>
</file>

<file path=docProps/thumbnail.jpeg>
</file>